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 Slab"/>
      <p:regular r:id="rId24"/>
      <p:bold r:id="rId25"/>
    </p:embeddedFont>
    <p:embeddedFont>
      <p:font typeface="Roboto Black"/>
      <p:bold r:id="rId26"/>
      <p:boldItalic r:id="rId27"/>
    </p:embeddedFont>
    <p:embeddedFont>
      <p:font typeface="Nixie One"/>
      <p:regular r:id="rId28"/>
    </p:embeddedFont>
    <p:embeddedFont>
      <p:font typeface="Helvetica Neue"/>
      <p:regular r:id="rId29"/>
      <p:bold r:id="rId30"/>
      <p:italic r:id="rId31"/>
      <p:boldItalic r:id="rId32"/>
    </p:embeddedFont>
    <p:embeddedFont>
      <p:font typeface="Helvetica Neue Light"/>
      <p:regular r:id="rId33"/>
      <p:bold r:id="rId34"/>
      <p:italic r:id="rId35"/>
      <p:boldItalic r:id="rId36"/>
    </p:embeddedFont>
    <p:embeddedFont>
      <p:font typeface="Open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Slab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RobotoBlack-bold.fntdata"/><Relationship Id="rId25" Type="http://schemas.openxmlformats.org/officeDocument/2006/relationships/font" Target="fonts/RobotoSlab-bold.fntdata"/><Relationship Id="rId28" Type="http://schemas.openxmlformats.org/officeDocument/2006/relationships/font" Target="fonts/NixieOne-regular.fntdata"/><Relationship Id="rId27" Type="http://schemas.openxmlformats.org/officeDocument/2006/relationships/font" Target="fonts/RobotoBlack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elveticaNeue-italic.fntdata"/><Relationship Id="rId30" Type="http://schemas.openxmlformats.org/officeDocument/2006/relationships/font" Target="fonts/HelveticaNeue-bold.fntdata"/><Relationship Id="rId11" Type="http://schemas.openxmlformats.org/officeDocument/2006/relationships/slide" Target="slides/slide6.xml"/><Relationship Id="rId33" Type="http://schemas.openxmlformats.org/officeDocument/2006/relationships/font" Target="fonts/HelveticaNeueLight-regular.fntdata"/><Relationship Id="rId10" Type="http://schemas.openxmlformats.org/officeDocument/2006/relationships/slide" Target="slides/slide5.xml"/><Relationship Id="rId32" Type="http://schemas.openxmlformats.org/officeDocument/2006/relationships/font" Target="fonts/HelveticaNeue-boldItalic.fntdata"/><Relationship Id="rId13" Type="http://schemas.openxmlformats.org/officeDocument/2006/relationships/slide" Target="slides/slide8.xml"/><Relationship Id="rId35" Type="http://schemas.openxmlformats.org/officeDocument/2006/relationships/font" Target="fonts/HelveticaNeueLight-italic.fntdata"/><Relationship Id="rId12" Type="http://schemas.openxmlformats.org/officeDocument/2006/relationships/slide" Target="slides/slide7.xml"/><Relationship Id="rId34" Type="http://schemas.openxmlformats.org/officeDocument/2006/relationships/font" Target="fonts/HelveticaNeueLight-bold.fntdata"/><Relationship Id="rId15" Type="http://schemas.openxmlformats.org/officeDocument/2006/relationships/slide" Target="slides/slide10.xml"/><Relationship Id="rId37" Type="http://schemas.openxmlformats.org/officeDocument/2006/relationships/font" Target="fonts/OpenSans-regular.fntdata"/><Relationship Id="rId14" Type="http://schemas.openxmlformats.org/officeDocument/2006/relationships/slide" Target="slides/slide9.xml"/><Relationship Id="rId36" Type="http://schemas.openxmlformats.org/officeDocument/2006/relationships/font" Target="fonts/HelveticaNeueLight-boldItalic.fntdata"/><Relationship Id="rId17" Type="http://schemas.openxmlformats.org/officeDocument/2006/relationships/slide" Target="slides/slide12.xml"/><Relationship Id="rId39" Type="http://schemas.openxmlformats.org/officeDocument/2006/relationships/font" Target="fonts/OpenSans-italic.fntdata"/><Relationship Id="rId16" Type="http://schemas.openxmlformats.org/officeDocument/2006/relationships/slide" Target="slides/slide11.xml"/><Relationship Id="rId38" Type="http://schemas.openxmlformats.org/officeDocument/2006/relationships/font" Target="fonts/OpenSans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gif>
</file>

<file path=ppt/media/image17.gif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42da5c61de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42da5c61de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42da5c61de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42da5c61de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42da5c61de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42da5c61de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42da5c61de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42da5c61de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42da5c61de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42da5c61de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42da5c61de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42da5c61de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Sq pattern : Math.random  wrapped as Random() in p5.js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Using widgets for eg : slider to control the size of the square.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STRUCTURE : use of WEBGL( web graphics library ) as well as ‘2d’ context for eg CANVAS tag in HTML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HEART :  CAD images are difficult to visulaise… convert the CAD file to .obj extension and create a 3D effect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Christmas Greeting : add sound to the frontend overlay transparent CANVAS for various elements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42da5c61de_0_2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42da5c61de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4511c539d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4511c539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42da5c61de_0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42da5c61d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 is also used in EMBEDDED hardware </a:t>
            </a:r>
            <a:r>
              <a:rPr lang="en"/>
              <a:t>devices</a:t>
            </a:r>
            <a:r>
              <a:rPr lang="en"/>
              <a:t> and microcontrollers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42da5c61de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42da5c61d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42da5c61de_0_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42da5c61d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4288500"/>
            <a:ext cx="9144000" cy="24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0" y="4493605"/>
            <a:ext cx="9144000" cy="118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4584075"/>
            <a:ext cx="9144000" cy="559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 txBox="1"/>
          <p:nvPr>
            <p:ph type="ctrTitle"/>
          </p:nvPr>
        </p:nvSpPr>
        <p:spPr>
          <a:xfrm>
            <a:off x="685800" y="2601425"/>
            <a:ext cx="5810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tyle A">
  <p:cSld name="BLANK_1_1">
    <p:bg>
      <p:bgPr>
        <a:solidFill>
          <a:schemeClr val="accent4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91" name="Google Shape;91;p11"/>
          <p:cNvSpPr/>
          <p:nvPr/>
        </p:nvSpPr>
        <p:spPr>
          <a:xfrm>
            <a:off x="0" y="500625"/>
            <a:ext cx="9144000" cy="73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1"/>
          <p:cNvSpPr/>
          <p:nvPr/>
        </p:nvSpPr>
        <p:spPr>
          <a:xfrm>
            <a:off x="0" y="3962800"/>
            <a:ext cx="9144000" cy="37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1"/>
          <p:cNvSpPr/>
          <p:nvPr/>
        </p:nvSpPr>
        <p:spPr>
          <a:xfrm>
            <a:off x="0" y="4333125"/>
            <a:ext cx="9144000" cy="810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1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tyle B">
  <p:cSld name="BLANK_1_1_1">
    <p:bg>
      <p:bgPr>
        <a:solidFill>
          <a:schemeClr val="accen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/>
          <p:nvPr/>
        </p:nvSpPr>
        <p:spPr>
          <a:xfrm>
            <a:off x="0" y="4294550"/>
            <a:ext cx="9144000" cy="24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2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98" name="Google Shape;98;p12"/>
          <p:cNvSpPr/>
          <p:nvPr/>
        </p:nvSpPr>
        <p:spPr>
          <a:xfrm>
            <a:off x="0" y="4493605"/>
            <a:ext cx="9144000" cy="118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2"/>
          <p:cNvSpPr/>
          <p:nvPr/>
        </p:nvSpPr>
        <p:spPr>
          <a:xfrm>
            <a:off x="0" y="4584075"/>
            <a:ext cx="9144000" cy="559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2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3" name="Google Shape;103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/>
          <p:nvPr>
            <p:ph idx="1" type="subTitle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7" name="Google Shape;107;p14"/>
          <p:cNvSpPr txBox="1"/>
          <p:nvPr>
            <p:ph idx="2" type="subTitle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8" name="Google Shape;108;p14"/>
          <p:cNvSpPr txBox="1"/>
          <p:nvPr>
            <p:ph idx="3" type="subTitle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9" name="Google Shape;109;p14"/>
          <p:cNvSpPr txBox="1"/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4" type="ctrTitle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111" name="Google Shape;111;p14"/>
          <p:cNvSpPr txBox="1"/>
          <p:nvPr>
            <p:ph idx="5" type="ctrTitle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Black"/>
              <a:buNone/>
              <a:defRPr b="0" sz="1200"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b="0" sz="3000"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9" name="Google Shape;119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" name="Google Shape;12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3" name="Google Shape;12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" name="Google Shape;12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1" name="Google Shape;131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2" name="Google Shape;13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4113600" y="2878750"/>
            <a:ext cx="4505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4113600" y="3983050"/>
            <a:ext cx="4505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 sz="18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b="1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>
            <a:off x="0" y="4288499"/>
            <a:ext cx="3474300" cy="24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0" y="0"/>
            <a:ext cx="34743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0" y="500626"/>
            <a:ext cx="3474300" cy="3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0" y="4493604"/>
            <a:ext cx="3474300" cy="118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4584075"/>
            <a:ext cx="3474300" cy="559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2" name="Google Shape;14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6" name="Google Shape;146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7" name="Google Shape;147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8" name="Google Shape;14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51" name="Google Shape;15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5" name="Google Shape;15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4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3398538" y="1599538"/>
            <a:ext cx="2346925" cy="19444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E3142">
                    <a:alpha val="26820"/>
                  </a:srgbClr>
                </a:solidFill>
                <a:latin typeface="Impact"/>
              </a:rPr>
              <a:t>“</a:t>
            </a:r>
          </a:p>
        </p:txBody>
      </p:sp>
      <p:sp>
        <p:nvSpPr>
          <p:cNvPr id="26" name="Google Shape;26;p4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27" name="Google Shape;27;p4"/>
          <p:cNvSpPr/>
          <p:nvPr/>
        </p:nvSpPr>
        <p:spPr>
          <a:xfrm>
            <a:off x="0" y="500625"/>
            <a:ext cx="9144000" cy="73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0" y="3962800"/>
            <a:ext cx="9144000" cy="37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0" y="4333125"/>
            <a:ext cx="9144000" cy="810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1556175" y="2300275"/>
            <a:ext cx="6031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▪"/>
              <a:defRPr sz="2000">
                <a:solidFill>
                  <a:schemeClr val="lt1"/>
                </a:solidFill>
              </a:defRPr>
            </a:lvl1pPr>
            <a:lvl2pPr indent="-35560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▫"/>
              <a:defRPr sz="2000">
                <a:solidFill>
                  <a:schemeClr val="lt1"/>
                </a:solidFill>
              </a:defRPr>
            </a:lvl2pPr>
            <a:lvl3pPr indent="-35560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3pPr>
            <a:lvl4pPr indent="-35560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34" name="Google Shape;34;p5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5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Google Shape;39;p5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600"/>
              </a:spcBef>
              <a:spcAft>
                <a:spcPts val="0"/>
              </a:spcAft>
              <a:buSzPts val="2800"/>
              <a:buChar char="▪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▫"/>
              <a:defRPr sz="2800"/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" name="Google Shape;48;p6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" name="Google Shape;49;p6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" type="body"/>
          </p:nvPr>
        </p:nvSpPr>
        <p:spPr>
          <a:xfrm>
            <a:off x="1146025" y="1767275"/>
            <a:ext cx="3660300" cy="31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51" name="Google Shape;51;p6"/>
          <p:cNvSpPr txBox="1"/>
          <p:nvPr>
            <p:ph idx="2" type="body"/>
          </p:nvPr>
        </p:nvSpPr>
        <p:spPr>
          <a:xfrm>
            <a:off x="5026623" y="1767275"/>
            <a:ext cx="3660300" cy="31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52" name="Google Shape;52;p6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55" name="Google Shape;55;p7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7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" name="Google Shape;59;p7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" name="Google Shape;60;p7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" type="body"/>
          </p:nvPr>
        </p:nvSpPr>
        <p:spPr>
          <a:xfrm>
            <a:off x="1146025" y="1773300"/>
            <a:ext cx="2409900" cy="31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idx="2" type="body"/>
          </p:nvPr>
        </p:nvSpPr>
        <p:spPr>
          <a:xfrm>
            <a:off x="3679388" y="1773300"/>
            <a:ext cx="2409900" cy="31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3" type="body"/>
          </p:nvPr>
        </p:nvSpPr>
        <p:spPr>
          <a:xfrm>
            <a:off x="6212750" y="1773300"/>
            <a:ext cx="2409900" cy="31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4" name="Google Shape;64;p7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67" name="Google Shape;67;p8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" name="Google Shape;71;p8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8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73" name="Google Shape;73;p8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76" name="Google Shape;76;p9"/>
          <p:cNvSpPr/>
          <p:nvPr/>
        </p:nvSpPr>
        <p:spPr>
          <a:xfrm>
            <a:off x="0" y="500625"/>
            <a:ext cx="247200" cy="105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9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</a:lstStyle>
          <a:p/>
        </p:txBody>
      </p:sp>
      <p:sp>
        <p:nvSpPr>
          <p:cNvPr id="81" name="Google Shape;81;p9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84" name="Google Shape;84;p10"/>
          <p:cNvSpPr/>
          <p:nvPr/>
        </p:nvSpPr>
        <p:spPr>
          <a:xfrm>
            <a:off x="0" y="500625"/>
            <a:ext cx="247200" cy="105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0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0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0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0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b="1"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b="1"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b="1"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b="1"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b="1"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b="1"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b="1"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b="1"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b="1"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Nixie One"/>
              <a:buChar char="▪"/>
              <a:defRPr sz="30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ixie One"/>
              <a:buChar char="▫"/>
              <a:defRPr sz="24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ixie One"/>
              <a:buChar char="■"/>
              <a:defRPr sz="24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●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○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■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●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○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■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" name="Google Shape;11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6.jpg"/><Relationship Id="rId6" Type="http://schemas.openxmlformats.org/officeDocument/2006/relationships/image" Target="../media/image10.png"/><Relationship Id="rId7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p5js.org/" TargetMode="External"/><Relationship Id="rId4" Type="http://schemas.openxmlformats.org/officeDocument/2006/relationships/hyperlink" Target="https://anandkhandekar.github.io/Fourier-Series-Animmation/" TargetMode="External"/><Relationship Id="rId5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1" Type="http://schemas.openxmlformats.org/officeDocument/2006/relationships/hyperlink" Target="https://editor.p5js.org/suhanikolhatkar2005/full/CoDJKsWNC" TargetMode="External"/><Relationship Id="rId10" Type="http://schemas.openxmlformats.org/officeDocument/2006/relationships/hyperlink" Target="https://editor.p5js.org/suhanikolhatkar2005/full/R3VoMEoIc" TargetMode="External"/><Relationship Id="rId13" Type="http://schemas.openxmlformats.org/officeDocument/2006/relationships/image" Target="../media/image8.png"/><Relationship Id="rId12" Type="http://schemas.openxmlformats.org/officeDocument/2006/relationships/hyperlink" Target="https://editor.p5js.org/suhanikolhatkar2005/full/CoDJKsWNC" TargetMode="External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editor.p5js.org/suhanikolhatkar2005/full/qdthFtifW" TargetMode="External"/><Relationship Id="rId4" Type="http://schemas.openxmlformats.org/officeDocument/2006/relationships/hyperlink" Target="https://editor.p5js.org/suhanikolhatkar2005/full/g5DJ8_EXD" TargetMode="External"/><Relationship Id="rId9" Type="http://schemas.openxmlformats.org/officeDocument/2006/relationships/hyperlink" Target="https://editor.p5js.org/suhanikolhatkar2005/full/vD7fyCh0T" TargetMode="External"/><Relationship Id="rId5" Type="http://schemas.openxmlformats.org/officeDocument/2006/relationships/hyperlink" Target="https://editor.p5js.org/suhanikolhatkar2005/full/7Ov687hgr" TargetMode="External"/><Relationship Id="rId6" Type="http://schemas.openxmlformats.org/officeDocument/2006/relationships/hyperlink" Target="https://editor.p5js.org/suhanikolhatkar2005/full/BbQt6BmLM" TargetMode="External"/><Relationship Id="rId7" Type="http://schemas.openxmlformats.org/officeDocument/2006/relationships/hyperlink" Target="https://editor.p5js.org/suhanikolhatkar2005/full/oFFvOGZw_" TargetMode="External"/><Relationship Id="rId8" Type="http://schemas.openxmlformats.org/officeDocument/2006/relationships/hyperlink" Target="https://editor.p5js.org/suhanikolhatkar2005/full/VFxz2UFDG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Relationship Id="rId4" Type="http://schemas.openxmlformats.org/officeDocument/2006/relationships/image" Target="../media/image3.jpg"/><Relationship Id="rId5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hyperlink" Target="https://torquemag.io/2022/04/best-programming-language-to-learn/" TargetMode="External"/><Relationship Id="rId5" Type="http://schemas.openxmlformats.org/officeDocument/2006/relationships/image" Target="../media/image9.png"/><Relationship Id="rId6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1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presentation/d/1jAFTcHkrxt-iz_IRQJUanp7tLISYUUoGwdeR7FZ6jsY/edit#slide=id.p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ctrTitle"/>
          </p:nvPr>
        </p:nvSpPr>
        <p:spPr>
          <a:xfrm>
            <a:off x="685800" y="2601425"/>
            <a:ext cx="5810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Helvetica Neue"/>
                <a:ea typeface="Helvetica Neue"/>
                <a:cs typeface="Helvetica Neue"/>
                <a:sym typeface="Helvetica Neue"/>
              </a:rPr>
              <a:t>Validus</a:t>
            </a:r>
            <a:r>
              <a:rPr b="0"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Analytics</a:t>
            </a:r>
            <a:endParaRPr b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latin typeface="Helvetica Neue Light"/>
                <a:ea typeface="Helvetica Neue Light"/>
                <a:cs typeface="Helvetica Neue Light"/>
                <a:sym typeface="Helvetica Neue Light"/>
              </a:rPr>
              <a:t>EDGE over A.I.</a:t>
            </a:r>
            <a:endParaRPr b="0" sz="2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102" y="1665525"/>
            <a:ext cx="1053876" cy="8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/>
          <p:nvPr>
            <p:ph type="ctrTitle"/>
          </p:nvPr>
        </p:nvSpPr>
        <p:spPr>
          <a:xfrm>
            <a:off x="2672100" y="1140300"/>
            <a:ext cx="3799800" cy="28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484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Generative ART</a:t>
            </a:r>
            <a:r>
              <a:rPr lang="en" sz="4840">
                <a:solidFill>
                  <a:srgbClr val="66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4840">
              <a:solidFill>
                <a:srgbClr val="66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i="1" lang="en" sz="3140">
                <a:solidFill>
                  <a:srgbClr val="FFA1C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with</a:t>
            </a:r>
            <a:r>
              <a:rPr i="1" lang="en" sz="4840">
                <a:solidFill>
                  <a:srgbClr val="FFA1C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i="1" sz="4840">
              <a:solidFill>
                <a:srgbClr val="FFA1C9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484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endParaRPr sz="484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87" name="Google Shape;28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20">
                <a:solidFill>
                  <a:srgbClr val="FFA1C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Some </a:t>
            </a:r>
            <a:r>
              <a:rPr lang="en" sz="342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Examples </a:t>
            </a:r>
            <a:r>
              <a:rPr lang="en" sz="3420">
                <a:solidFill>
                  <a:srgbClr val="FFA1C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of</a:t>
            </a:r>
            <a:r>
              <a:rPr lang="en" sz="342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Generative ART</a:t>
            </a:r>
            <a:endParaRPr sz="342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3" name="Google Shape;293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2900" y="1427050"/>
            <a:ext cx="2016924" cy="2016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200" y="1463095"/>
            <a:ext cx="2016925" cy="20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1725" y="1427050"/>
            <a:ext cx="2016924" cy="2016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04925" y="1472450"/>
            <a:ext cx="2016926" cy="2016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8"/>
          <p:cNvSpPr txBox="1"/>
          <p:nvPr>
            <p:ph type="title"/>
          </p:nvPr>
        </p:nvSpPr>
        <p:spPr>
          <a:xfrm>
            <a:off x="311700" y="301675"/>
            <a:ext cx="85206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p5.js ?</a:t>
            </a:r>
            <a:endParaRPr sz="340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4" name="Google Shape;304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05" name="Google Shape;305;p38"/>
          <p:cNvSpPr/>
          <p:nvPr/>
        </p:nvSpPr>
        <p:spPr>
          <a:xfrm>
            <a:off x="354200" y="1243275"/>
            <a:ext cx="3319800" cy="31917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A1C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6" name="Google Shape;306;p38"/>
          <p:cNvSpPr/>
          <p:nvPr/>
        </p:nvSpPr>
        <p:spPr>
          <a:xfrm>
            <a:off x="2165675" y="3081400"/>
            <a:ext cx="997500" cy="954600"/>
          </a:xfrm>
          <a:prstGeom prst="flowChartConnector">
            <a:avLst/>
          </a:prstGeom>
          <a:solidFill>
            <a:srgbClr val="E6096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p5.js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7" name="Google Shape;307;p38"/>
          <p:cNvSpPr/>
          <p:nvPr/>
        </p:nvSpPr>
        <p:spPr>
          <a:xfrm>
            <a:off x="853125" y="3081400"/>
            <a:ext cx="997500" cy="954600"/>
          </a:xfrm>
          <a:prstGeom prst="flowChartConnector">
            <a:avLst/>
          </a:prstGeom>
          <a:solidFill>
            <a:srgbClr val="E6096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8" name="Google Shape;308;p38"/>
          <p:cNvSpPr/>
          <p:nvPr/>
        </p:nvSpPr>
        <p:spPr>
          <a:xfrm>
            <a:off x="1501600" y="2243175"/>
            <a:ext cx="997500" cy="954600"/>
          </a:xfrm>
          <a:prstGeom prst="flowChartConnector">
            <a:avLst/>
          </a:prstGeom>
          <a:solidFill>
            <a:srgbClr val="E6096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VUE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/>
          </a:p>
        </p:txBody>
      </p:sp>
      <p:sp>
        <p:nvSpPr>
          <p:cNvPr id="309" name="Google Shape;309;p38"/>
          <p:cNvSpPr txBox="1"/>
          <p:nvPr/>
        </p:nvSpPr>
        <p:spPr>
          <a:xfrm>
            <a:off x="1273250" y="1506675"/>
            <a:ext cx="1481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endParaRPr sz="210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0" name="Google Shape;310;p38"/>
          <p:cNvSpPr txBox="1"/>
          <p:nvPr/>
        </p:nvSpPr>
        <p:spPr>
          <a:xfrm>
            <a:off x="4203125" y="1424800"/>
            <a:ext cx="4274400" cy="17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2000"/>
              <a:buFont typeface="Helvetica Neue Light"/>
              <a:buChar char="●"/>
            </a:pPr>
            <a:r>
              <a:rPr lang="en" sz="19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Library </a:t>
            </a:r>
            <a:endParaRPr sz="19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Font typeface="Helvetica Neue Light"/>
              <a:buChar char="●"/>
            </a:pPr>
            <a:r>
              <a:rPr lang="en" sz="19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Library for creative coding </a:t>
            </a:r>
            <a:endParaRPr sz="19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Font typeface="Helvetica Neue Light"/>
              <a:buChar char="●"/>
            </a:pPr>
            <a:r>
              <a:rPr lang="en" sz="19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Visualisation of math equations </a:t>
            </a:r>
            <a:endParaRPr sz="19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Font typeface="Helvetica Neue Light"/>
              <a:buChar char="●"/>
            </a:pPr>
            <a:r>
              <a:rPr lang="en" sz="19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Tool for GENERATIVE ART</a:t>
            </a:r>
            <a:endParaRPr sz="19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11" name="Google Shape;3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2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Why p5.js ?</a:t>
            </a:r>
            <a:endParaRPr sz="342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7" name="Google Shape;317;p39"/>
          <p:cNvSpPr txBox="1"/>
          <p:nvPr>
            <p:ph idx="1" type="body"/>
          </p:nvPr>
        </p:nvSpPr>
        <p:spPr>
          <a:xfrm>
            <a:off x="311700" y="1800900"/>
            <a:ext cx="6000000" cy="15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765"/>
              <a:buFont typeface="Helvetica Neue Light"/>
              <a:buChar char="●"/>
            </a:pPr>
            <a:r>
              <a:rPr lang="en" sz="1765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Works in the browser without the need of installation.</a:t>
            </a:r>
            <a:endParaRPr sz="1765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765"/>
              <a:buFont typeface="Helvetica Neue Light"/>
              <a:buChar char="●"/>
            </a:pPr>
            <a:r>
              <a:rPr lang="en" sz="1765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Easy to begin.</a:t>
            </a:r>
            <a:endParaRPr sz="1765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765"/>
              <a:buFont typeface="Helvetica Neue Light"/>
              <a:buChar char="●"/>
            </a:pPr>
            <a:r>
              <a:rPr lang="en" sz="1765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Equivalent to creating visual art full of beauty.</a:t>
            </a:r>
            <a:endParaRPr sz="1765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765"/>
              <a:buFont typeface="Helvetica Neue Light"/>
              <a:buChar char="●"/>
            </a:pPr>
            <a:r>
              <a:rPr lang="en" sz="1765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Immediate output makes it more convenient.</a:t>
            </a:r>
            <a:endParaRPr sz="1765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765">
              <a:solidFill>
                <a:srgbClr val="E06666"/>
              </a:solidFill>
            </a:endParaRPr>
          </a:p>
        </p:txBody>
      </p:sp>
      <p:pic>
        <p:nvPicPr>
          <p:cNvPr id="318" name="Google Shape;31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342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p5.js user interface </a:t>
            </a:r>
            <a:endParaRPr sz="342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4" name="Google Shape;324;p40"/>
          <p:cNvSpPr txBox="1"/>
          <p:nvPr>
            <p:ph idx="1" type="body"/>
          </p:nvPr>
        </p:nvSpPr>
        <p:spPr>
          <a:xfrm>
            <a:off x="311700" y="1152475"/>
            <a:ext cx="8520600" cy="15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Helvetica Neue Light"/>
              <a:buChar char="●"/>
            </a:pPr>
            <a:r>
              <a:rPr lang="en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p5.js </a:t>
            </a:r>
            <a:endParaRPr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Helvetica Neue Light"/>
              <a:buChar char="●"/>
            </a:pPr>
            <a:r>
              <a:rPr lang="en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Fourier Series animation</a:t>
            </a:r>
            <a:r>
              <a:rPr lang="en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to create a SQUARE wave..</a:t>
            </a:r>
            <a:endParaRPr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25" name="Google Shape;325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88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p5.js Examples</a:t>
            </a:r>
            <a:r>
              <a:rPr lang="en" sz="390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>
              <a:solidFill>
                <a:srgbClr val="E60965"/>
              </a:solidFill>
            </a:endParaRPr>
          </a:p>
        </p:txBody>
      </p:sp>
      <p:sp>
        <p:nvSpPr>
          <p:cNvPr id="331" name="Google Shape;331;p41"/>
          <p:cNvSpPr txBox="1"/>
          <p:nvPr/>
        </p:nvSpPr>
        <p:spPr>
          <a:xfrm>
            <a:off x="722325" y="1258150"/>
            <a:ext cx="40020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500"/>
              <a:buFont typeface="Helvetica Neue Light"/>
              <a:buChar char="➔"/>
            </a:pPr>
            <a:r>
              <a:rPr lang="en" sz="15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Creating Patterns </a:t>
            </a:r>
            <a:endParaRPr sz="15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Square pattern 1</a:t>
            </a:r>
            <a:endParaRPr sz="1500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Square pattern 2</a:t>
            </a:r>
            <a:r>
              <a:rPr lang="en" sz="1500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500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   </a:t>
            </a:r>
            <a:endParaRPr sz="1500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500"/>
              <a:buFont typeface="Helvetica Neue Light"/>
              <a:buChar char="➔"/>
            </a:pPr>
            <a:r>
              <a:rPr lang="en" sz="15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Animation </a:t>
            </a:r>
            <a:endParaRPr sz="15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Planets </a:t>
            </a:r>
            <a:endParaRPr sz="1500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Trees</a:t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500"/>
              <a:buFont typeface="Helvetica Neue Light"/>
              <a:buChar char="➔"/>
            </a:pPr>
            <a:r>
              <a:rPr lang="en" sz="15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Models</a:t>
            </a:r>
            <a:r>
              <a:rPr lang="en" sz="1500" u="sng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500" u="sng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Structure </a:t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Heart</a:t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Model</a:t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 u="sng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500"/>
              <a:buFont typeface="Helvetica Neue Light"/>
              <a:buChar char="➔"/>
            </a:pPr>
            <a:r>
              <a:rPr lang="en" sz="15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Greeting Cards </a:t>
            </a:r>
            <a:endParaRPr sz="15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Diwali Greeting </a:t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Christmas Greeting</a:t>
            </a:r>
            <a:r>
              <a:rPr lang="en" sz="15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2"/>
              </a:rPr>
              <a:t> </a:t>
            </a:r>
            <a:endParaRPr sz="1500" u="sng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32" name="Google Shape;332;p4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1"/>
          <p:cNvSpPr/>
          <p:nvPr/>
        </p:nvSpPr>
        <p:spPr>
          <a:xfrm>
            <a:off x="2193200" y="3432725"/>
            <a:ext cx="462000" cy="1809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A1C9"/>
          </a:solidFill>
          <a:ln cap="flat" cmpd="sng" w="9525">
            <a:solidFill>
              <a:srgbClr val="FFA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1"/>
          <p:cNvSpPr/>
          <p:nvPr/>
        </p:nvSpPr>
        <p:spPr>
          <a:xfrm>
            <a:off x="2802800" y="1832525"/>
            <a:ext cx="462000" cy="1809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A1C9"/>
          </a:solidFill>
          <a:ln cap="flat" cmpd="sng" w="9525">
            <a:solidFill>
              <a:srgbClr val="FFA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1"/>
          <p:cNvSpPr/>
          <p:nvPr/>
        </p:nvSpPr>
        <p:spPr>
          <a:xfrm>
            <a:off x="2193200" y="3661325"/>
            <a:ext cx="462000" cy="1809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A1C9"/>
          </a:solidFill>
          <a:ln cap="flat" cmpd="sng" w="9525">
            <a:solidFill>
              <a:srgbClr val="FFA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41"/>
          <p:cNvSpPr/>
          <p:nvPr/>
        </p:nvSpPr>
        <p:spPr>
          <a:xfrm>
            <a:off x="3031400" y="4880525"/>
            <a:ext cx="462000" cy="1809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A1C9"/>
          </a:solidFill>
          <a:ln cap="flat" cmpd="sng" w="9525">
            <a:solidFill>
              <a:srgbClr val="FFA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/>
          <p:cNvSpPr txBox="1"/>
          <p:nvPr>
            <p:ph type="ctrTitle"/>
          </p:nvPr>
        </p:nvSpPr>
        <p:spPr>
          <a:xfrm>
            <a:off x="3955875" y="2954950"/>
            <a:ext cx="4739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HTML-CSS-JS</a:t>
            </a:r>
            <a:endParaRPr/>
          </a:p>
        </p:txBody>
      </p:sp>
      <p:sp>
        <p:nvSpPr>
          <p:cNvPr id="342" name="Google Shape;342;p42"/>
          <p:cNvSpPr txBox="1"/>
          <p:nvPr>
            <p:ph idx="1" type="subTitle"/>
          </p:nvPr>
        </p:nvSpPr>
        <p:spPr>
          <a:xfrm>
            <a:off x="3961200" y="4059250"/>
            <a:ext cx="4505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Best friends forever</a:t>
            </a:r>
            <a:r>
              <a:rPr lang="en">
                <a:solidFill>
                  <a:schemeClr val="accent5"/>
                </a:solidFill>
              </a:rPr>
              <a:t> 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43" name="Google Shape;343;p42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rPr>
              <a:t>3</a:t>
            </a:r>
            <a:endParaRPr sz="20000">
              <a:solidFill>
                <a:schemeClr val="accent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344" name="Google Shape;344;p42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5" name="Google Shape;34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1375" y="589150"/>
            <a:ext cx="5400225" cy="244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3"/>
          <p:cNvSpPr txBox="1"/>
          <p:nvPr>
            <p:ph idx="4294967295" type="body"/>
          </p:nvPr>
        </p:nvSpPr>
        <p:spPr>
          <a:xfrm>
            <a:off x="672050" y="489800"/>
            <a:ext cx="3506100" cy="41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rPr>
              <a:t>BROWSER based A.I demos</a:t>
            </a:r>
            <a:endParaRPr b="1" sz="1800">
              <a:solidFill>
                <a:schemeClr val="accent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sp>
        <p:nvSpPr>
          <p:cNvPr id="351" name="Google Shape;351;p43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52" name="Google Shape;352;p43"/>
          <p:cNvGrpSpPr/>
          <p:nvPr/>
        </p:nvGrpSpPr>
        <p:grpSpPr>
          <a:xfrm>
            <a:off x="3938373" y="1294549"/>
            <a:ext cx="4971239" cy="2912590"/>
            <a:chOff x="1177450" y="241631"/>
            <a:chExt cx="6173152" cy="3616776"/>
          </a:xfrm>
        </p:grpSpPr>
        <p:sp>
          <p:nvSpPr>
            <p:cNvPr id="353" name="Google Shape;353;p43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43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43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43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57" name="Google Shape;35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8525" y="1446600"/>
            <a:ext cx="4020077" cy="251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4"/>
          <p:cNvSpPr txBox="1"/>
          <p:nvPr>
            <p:ph idx="4294967295" type="subTitle"/>
          </p:nvPr>
        </p:nvSpPr>
        <p:spPr>
          <a:xfrm>
            <a:off x="685800" y="505225"/>
            <a:ext cx="7884600" cy="381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</a:rPr>
              <a:t>Thank you !!</a:t>
            </a:r>
            <a:endParaRPr b="1" sz="3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</a:rPr>
              <a:t>You can find us at 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</a:rPr>
              <a:t>info@validusanalytics.in</a:t>
            </a:r>
            <a:endParaRPr b="1" sz="2400">
              <a:solidFill>
                <a:srgbClr val="FFFFFF"/>
              </a:solidFill>
            </a:endParaRPr>
          </a:p>
        </p:txBody>
      </p:sp>
      <p:sp>
        <p:nvSpPr>
          <p:cNvPr id="363" name="Google Shape;363;p44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ctrTitle"/>
          </p:nvPr>
        </p:nvSpPr>
        <p:spPr>
          <a:xfrm>
            <a:off x="685800" y="576325"/>
            <a:ext cx="3222000" cy="12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Helvetica Neue"/>
                <a:ea typeface="Helvetica Neue"/>
                <a:cs typeface="Helvetica Neue"/>
                <a:sym typeface="Helvetica Neue"/>
              </a:rPr>
              <a:t>About me..</a:t>
            </a:r>
            <a:endParaRPr b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69" name="Google Shape;1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2152800"/>
            <a:ext cx="1945830" cy="1279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7796" y="2209800"/>
            <a:ext cx="1706410" cy="127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8"/>
          <p:cNvPicPr preferRelativeResize="0"/>
          <p:nvPr/>
        </p:nvPicPr>
        <p:blipFill rotWithShape="1">
          <a:blip r:embed="rId5">
            <a:alphaModFix/>
          </a:blip>
          <a:srcRect b="30602" l="17568" r="10369" t="31943"/>
          <a:stretch/>
        </p:blipFill>
        <p:spPr>
          <a:xfrm>
            <a:off x="6647300" y="2209800"/>
            <a:ext cx="1774276" cy="127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8"/>
          <p:cNvSpPr txBox="1"/>
          <p:nvPr/>
        </p:nvSpPr>
        <p:spPr>
          <a:xfrm>
            <a:off x="616450" y="3681450"/>
            <a:ext cx="226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rPr>
              <a:t>Classical kathak dance</a:t>
            </a:r>
            <a:endParaRPr>
              <a:solidFill>
                <a:schemeClr val="lt1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73" name="Google Shape;173;p28"/>
          <p:cNvSpPr txBox="1"/>
          <p:nvPr/>
        </p:nvSpPr>
        <p:spPr>
          <a:xfrm>
            <a:off x="4274050" y="3681450"/>
            <a:ext cx="101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rPr>
              <a:t>Trekking</a:t>
            </a:r>
            <a:endParaRPr>
              <a:solidFill>
                <a:schemeClr val="lt1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7169650" y="3681450"/>
            <a:ext cx="64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rPr>
              <a:t>Yoga</a:t>
            </a:r>
            <a:endParaRPr>
              <a:solidFill>
                <a:schemeClr val="lt1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idx="4294967295" type="ctrTitle"/>
          </p:nvPr>
        </p:nvSpPr>
        <p:spPr>
          <a:xfrm>
            <a:off x="685800" y="499125"/>
            <a:ext cx="6593700" cy="7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Session #1 </a:t>
            </a:r>
            <a:endParaRPr/>
          </a:p>
        </p:txBody>
      </p:sp>
      <p:sp>
        <p:nvSpPr>
          <p:cNvPr id="180" name="Google Shape;180;p29"/>
          <p:cNvSpPr txBox="1"/>
          <p:nvPr>
            <p:ph idx="4294967295" type="subTitle"/>
          </p:nvPr>
        </p:nvSpPr>
        <p:spPr>
          <a:xfrm>
            <a:off x="685800" y="1259025"/>
            <a:ext cx="5200200" cy="27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</a:rPr>
              <a:t>JS is everywhere</a:t>
            </a:r>
            <a:endParaRPr b="1" sz="3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</a:endParaRPr>
          </a:p>
        </p:txBody>
      </p:sp>
      <p:sp>
        <p:nvSpPr>
          <p:cNvPr id="181" name="Google Shape;181;p29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2" name="Google Shape;18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1900" y="1453925"/>
            <a:ext cx="2148700" cy="214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188" name="Google Shape;188;p30"/>
          <p:cNvSpPr txBox="1"/>
          <p:nvPr>
            <p:ph idx="1" type="body"/>
          </p:nvPr>
        </p:nvSpPr>
        <p:spPr>
          <a:xfrm>
            <a:off x="1146025" y="1767275"/>
            <a:ext cx="7998000" cy="31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1.   about JavaScript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2.   m</a:t>
            </a:r>
            <a:r>
              <a:rPr b="1" lang="en"/>
              <a:t>y journey with p5.js - generative art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3.   HTML-CSS-JS : Frontend development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30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90" name="Google Shape;190;p30"/>
            <p:cNvSpPr/>
            <p:nvPr/>
          </p:nvSpPr>
          <p:spPr>
            <a:xfrm>
              <a:off x="2209250" y="1633650"/>
              <a:ext cx="150425" cy="150425"/>
            </a:xfrm>
            <a:custGeom>
              <a:rect b="b" l="l" r="r" t="t"/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0"/>
            <p:cNvSpPr/>
            <p:nvPr/>
          </p:nvSpPr>
          <p:spPr>
            <a:xfrm>
              <a:off x="2019900" y="1757250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0"/>
            <p:cNvSpPr/>
            <p:nvPr/>
          </p:nvSpPr>
          <p:spPr>
            <a:xfrm>
              <a:off x="1923675" y="1681150"/>
              <a:ext cx="388500" cy="388475"/>
            </a:xfrm>
            <a:custGeom>
              <a:rect b="b" l="l" r="r" t="t"/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0"/>
            <p:cNvSpPr/>
            <p:nvPr/>
          </p:nvSpPr>
          <p:spPr>
            <a:xfrm>
              <a:off x="1974225" y="1711575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0"/>
            <p:cNvSpPr/>
            <p:nvPr/>
          </p:nvSpPr>
          <p:spPr>
            <a:xfrm>
              <a:off x="1934650" y="2014200"/>
              <a:ext cx="44475" cy="44475"/>
            </a:xfrm>
            <a:custGeom>
              <a:rect b="b" l="l" r="r" t="t"/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0"/>
            <p:cNvSpPr/>
            <p:nvPr/>
          </p:nvSpPr>
          <p:spPr>
            <a:xfrm>
              <a:off x="1944375" y="1947225"/>
              <a:ext cx="101725" cy="101700"/>
            </a:xfrm>
            <a:custGeom>
              <a:rect b="b" l="l" r="r" t="t"/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" name="Google Shape;196;p30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97" name="Google Shape;197;p30"/>
          <p:cNvGrpSpPr/>
          <p:nvPr/>
        </p:nvGrpSpPr>
        <p:grpSpPr>
          <a:xfrm>
            <a:off x="5098829" y="754349"/>
            <a:ext cx="282601" cy="282601"/>
            <a:chOff x="6649150" y="309350"/>
            <a:chExt cx="395800" cy="395800"/>
          </a:xfrm>
        </p:grpSpPr>
        <p:sp>
          <p:nvSpPr>
            <p:cNvPr id="198" name="Google Shape;198;p30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0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0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0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0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0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0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0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0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0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0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0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0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0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0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0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0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0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0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0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0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0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/>
          <p:nvPr>
            <p:ph type="ctrTitle"/>
          </p:nvPr>
        </p:nvSpPr>
        <p:spPr>
          <a:xfrm>
            <a:off x="3955875" y="2954950"/>
            <a:ext cx="4739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26" name="Google Shape;226;p31"/>
          <p:cNvSpPr txBox="1"/>
          <p:nvPr>
            <p:ph idx="1" type="subTitle"/>
          </p:nvPr>
        </p:nvSpPr>
        <p:spPr>
          <a:xfrm>
            <a:off x="3961200" y="4059250"/>
            <a:ext cx="4505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JavaScript is everywhere 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27" name="Google Shape;227;p31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rPr>
              <a:t>1</a:t>
            </a:r>
            <a:endParaRPr sz="20000">
              <a:solidFill>
                <a:schemeClr val="accent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28" name="Google Shape;228;p31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2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32"/>
          <p:cNvSpPr/>
          <p:nvPr/>
        </p:nvSpPr>
        <p:spPr>
          <a:xfrm>
            <a:off x="17725" y="514350"/>
            <a:ext cx="4584900" cy="1028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5" name="Google Shape;235;p32"/>
          <p:cNvGrpSpPr/>
          <p:nvPr/>
        </p:nvGrpSpPr>
        <p:grpSpPr>
          <a:xfrm>
            <a:off x="524033" y="837141"/>
            <a:ext cx="316516" cy="263466"/>
            <a:chOff x="1247825" y="322750"/>
            <a:chExt cx="443300" cy="369000"/>
          </a:xfrm>
        </p:grpSpPr>
        <p:sp>
          <p:nvSpPr>
            <p:cNvPr id="236" name="Google Shape;236;p32"/>
            <p:cNvSpPr/>
            <p:nvPr/>
          </p:nvSpPr>
          <p:spPr>
            <a:xfrm>
              <a:off x="1247825" y="322750"/>
              <a:ext cx="443300" cy="369000"/>
            </a:xfrm>
            <a:custGeom>
              <a:rect b="b" l="l" r="r" t="t"/>
              <a:pathLst>
                <a:path extrusionOk="0" fill="none" h="14760" w="17732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1398225" y="386675"/>
              <a:ext cx="142500" cy="25"/>
            </a:xfrm>
            <a:custGeom>
              <a:rect b="b" l="l" r="r" t="t"/>
              <a:pathLst>
                <a:path extrusionOk="0" fill="none" h="1" w="570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1370225" y="450000"/>
              <a:ext cx="198500" cy="197900"/>
            </a:xfrm>
            <a:custGeom>
              <a:rect b="b" l="l" r="r" t="t"/>
              <a:pathLst>
                <a:path extrusionOk="0" fill="none" h="7916" w="794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1403100" y="482875"/>
              <a:ext cx="132750" cy="132150"/>
            </a:xfrm>
            <a:custGeom>
              <a:rect b="b" l="l" r="r" t="t"/>
              <a:pathLst>
                <a:path extrusionOk="0" fill="none" h="5286" w="531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1588800" y="435400"/>
              <a:ext cx="66400" cy="43850"/>
            </a:xfrm>
            <a:custGeom>
              <a:rect b="b" l="l" r="r" t="t"/>
              <a:pathLst>
                <a:path extrusionOk="0" fill="none" h="1754" w="2656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" name="Google Shape;241;p32"/>
          <p:cNvSpPr txBox="1"/>
          <p:nvPr>
            <p:ph type="title"/>
          </p:nvPr>
        </p:nvSpPr>
        <p:spPr>
          <a:xfrm>
            <a:off x="1095800" y="514350"/>
            <a:ext cx="34566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Popularity Indices - 2022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hlinkClick r:id="rId4"/>
              </a:rPr>
              <a:t>source</a:t>
            </a:r>
            <a:endParaRPr sz="1000"/>
          </a:p>
        </p:txBody>
      </p:sp>
      <p:pic>
        <p:nvPicPr>
          <p:cNvPr id="242" name="Google Shape;24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3638" y="1853850"/>
            <a:ext cx="7436736" cy="298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3525" y="1758025"/>
            <a:ext cx="7935275" cy="306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" name="Google Shape;249;p33"/>
          <p:cNvSpPr/>
          <p:nvPr/>
        </p:nvSpPr>
        <p:spPr>
          <a:xfrm>
            <a:off x="17725" y="514350"/>
            <a:ext cx="4584900" cy="1028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" name="Google Shape;250;p33"/>
          <p:cNvGrpSpPr/>
          <p:nvPr/>
        </p:nvGrpSpPr>
        <p:grpSpPr>
          <a:xfrm>
            <a:off x="524033" y="837141"/>
            <a:ext cx="316516" cy="263466"/>
            <a:chOff x="1247825" y="322750"/>
            <a:chExt cx="443300" cy="369000"/>
          </a:xfrm>
        </p:grpSpPr>
        <p:sp>
          <p:nvSpPr>
            <p:cNvPr id="251" name="Google Shape;251;p33"/>
            <p:cNvSpPr/>
            <p:nvPr/>
          </p:nvSpPr>
          <p:spPr>
            <a:xfrm>
              <a:off x="1247825" y="322750"/>
              <a:ext cx="443300" cy="369000"/>
            </a:xfrm>
            <a:custGeom>
              <a:rect b="b" l="l" r="r" t="t"/>
              <a:pathLst>
                <a:path extrusionOk="0" fill="none" h="14760" w="17732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3"/>
            <p:cNvSpPr/>
            <p:nvPr/>
          </p:nvSpPr>
          <p:spPr>
            <a:xfrm>
              <a:off x="1398225" y="386675"/>
              <a:ext cx="142500" cy="25"/>
            </a:xfrm>
            <a:custGeom>
              <a:rect b="b" l="l" r="r" t="t"/>
              <a:pathLst>
                <a:path extrusionOk="0" fill="none" h="1" w="570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3"/>
            <p:cNvSpPr/>
            <p:nvPr/>
          </p:nvSpPr>
          <p:spPr>
            <a:xfrm>
              <a:off x="1370225" y="450000"/>
              <a:ext cx="198500" cy="197900"/>
            </a:xfrm>
            <a:custGeom>
              <a:rect b="b" l="l" r="r" t="t"/>
              <a:pathLst>
                <a:path extrusionOk="0" fill="none" h="7916" w="794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3"/>
            <p:cNvSpPr/>
            <p:nvPr/>
          </p:nvSpPr>
          <p:spPr>
            <a:xfrm>
              <a:off x="1403100" y="482875"/>
              <a:ext cx="132750" cy="132150"/>
            </a:xfrm>
            <a:custGeom>
              <a:rect b="b" l="l" r="r" t="t"/>
              <a:pathLst>
                <a:path extrusionOk="0" fill="none" h="5286" w="531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3"/>
            <p:cNvSpPr/>
            <p:nvPr/>
          </p:nvSpPr>
          <p:spPr>
            <a:xfrm>
              <a:off x="1588800" y="435400"/>
              <a:ext cx="66400" cy="43850"/>
            </a:xfrm>
            <a:custGeom>
              <a:rect b="b" l="l" r="r" t="t"/>
              <a:pathLst>
                <a:path extrusionOk="0" fill="none" h="1754" w="2656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33"/>
          <p:cNvSpPr txBox="1"/>
          <p:nvPr>
            <p:ph type="title"/>
          </p:nvPr>
        </p:nvSpPr>
        <p:spPr>
          <a:xfrm>
            <a:off x="1095800" y="514350"/>
            <a:ext cx="34566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 Applications</a:t>
            </a:r>
            <a:endParaRPr/>
          </a:p>
        </p:txBody>
      </p:sp>
      <p:pic>
        <p:nvPicPr>
          <p:cNvPr id="257" name="Google Shape;25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6100" y="1611775"/>
            <a:ext cx="6455223" cy="3379324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3"/>
          <p:cNvSpPr/>
          <p:nvPr/>
        </p:nvSpPr>
        <p:spPr>
          <a:xfrm>
            <a:off x="6061175" y="3206200"/>
            <a:ext cx="1869300" cy="7590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6350" y="2208825"/>
            <a:ext cx="1756375" cy="175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4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34"/>
          <p:cNvSpPr/>
          <p:nvPr/>
        </p:nvSpPr>
        <p:spPr>
          <a:xfrm>
            <a:off x="17725" y="514350"/>
            <a:ext cx="4584900" cy="1028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34"/>
          <p:cNvGrpSpPr/>
          <p:nvPr/>
        </p:nvGrpSpPr>
        <p:grpSpPr>
          <a:xfrm>
            <a:off x="524033" y="837141"/>
            <a:ext cx="316516" cy="263466"/>
            <a:chOff x="1247825" y="322750"/>
            <a:chExt cx="443300" cy="369000"/>
          </a:xfrm>
        </p:grpSpPr>
        <p:sp>
          <p:nvSpPr>
            <p:cNvPr id="267" name="Google Shape;267;p34"/>
            <p:cNvSpPr/>
            <p:nvPr/>
          </p:nvSpPr>
          <p:spPr>
            <a:xfrm>
              <a:off x="1247825" y="322750"/>
              <a:ext cx="443300" cy="369000"/>
            </a:xfrm>
            <a:custGeom>
              <a:rect b="b" l="l" r="r" t="t"/>
              <a:pathLst>
                <a:path extrusionOk="0" fill="none" h="14760" w="17732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4"/>
            <p:cNvSpPr/>
            <p:nvPr/>
          </p:nvSpPr>
          <p:spPr>
            <a:xfrm>
              <a:off x="1398225" y="386675"/>
              <a:ext cx="142500" cy="25"/>
            </a:xfrm>
            <a:custGeom>
              <a:rect b="b" l="l" r="r" t="t"/>
              <a:pathLst>
                <a:path extrusionOk="0" fill="none" h="1" w="570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1370225" y="450000"/>
              <a:ext cx="198500" cy="197900"/>
            </a:xfrm>
            <a:custGeom>
              <a:rect b="b" l="l" r="r" t="t"/>
              <a:pathLst>
                <a:path extrusionOk="0" fill="none" h="7916" w="794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1403100" y="482875"/>
              <a:ext cx="132750" cy="132150"/>
            </a:xfrm>
            <a:custGeom>
              <a:rect b="b" l="l" r="r" t="t"/>
              <a:pathLst>
                <a:path extrusionOk="0" fill="none" h="5286" w="531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4"/>
            <p:cNvSpPr/>
            <p:nvPr/>
          </p:nvSpPr>
          <p:spPr>
            <a:xfrm>
              <a:off x="1588800" y="435400"/>
              <a:ext cx="66400" cy="43850"/>
            </a:xfrm>
            <a:custGeom>
              <a:rect b="b" l="l" r="r" t="t"/>
              <a:pathLst>
                <a:path extrusionOk="0" fill="none" h="1754" w="2656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" name="Google Shape;272;p34"/>
          <p:cNvSpPr txBox="1"/>
          <p:nvPr>
            <p:ph type="title"/>
          </p:nvPr>
        </p:nvSpPr>
        <p:spPr>
          <a:xfrm>
            <a:off x="1095800" y="514350"/>
            <a:ext cx="34566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will need COFFEE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Lot of it !!! </a:t>
            </a:r>
            <a:endParaRPr sz="1000"/>
          </a:p>
        </p:txBody>
      </p:sp>
      <p:pic>
        <p:nvPicPr>
          <p:cNvPr id="273" name="Google Shape;27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250" y="1758575"/>
            <a:ext cx="4528450" cy="31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/>
          <p:nvPr>
            <p:ph type="ctrTitle"/>
          </p:nvPr>
        </p:nvSpPr>
        <p:spPr>
          <a:xfrm>
            <a:off x="3955875" y="2954950"/>
            <a:ext cx="4739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journey with p5.js</a:t>
            </a:r>
            <a:endParaRPr/>
          </a:p>
        </p:txBody>
      </p:sp>
      <p:sp>
        <p:nvSpPr>
          <p:cNvPr id="279" name="Google Shape;279;p35"/>
          <p:cNvSpPr txBox="1"/>
          <p:nvPr>
            <p:ph idx="1" type="subTitle"/>
          </p:nvPr>
        </p:nvSpPr>
        <p:spPr>
          <a:xfrm>
            <a:off x="3961200" y="4059250"/>
            <a:ext cx="4505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generative art</a:t>
            </a:r>
            <a:r>
              <a:rPr lang="en">
                <a:solidFill>
                  <a:schemeClr val="accent5"/>
                </a:solidFill>
              </a:rPr>
              <a:t> 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80" name="Google Shape;280;p35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>
                <a:solidFill>
                  <a:schemeClr val="accent2"/>
                </a:solidFill>
                <a:latin typeface="Roboto Slab"/>
                <a:ea typeface="Roboto Slab"/>
                <a:cs typeface="Roboto Slab"/>
                <a:sym typeface="Roboto Slab"/>
              </a:rPr>
              <a:t>2</a:t>
            </a:r>
            <a:endParaRPr sz="20000">
              <a:solidFill>
                <a:schemeClr val="accent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81" name="Google Shape;281;p35"/>
          <p:cNvSpPr txBox="1"/>
          <p:nvPr>
            <p:ph idx="12" type="sldNum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arwick template">
  <a:themeElements>
    <a:clrScheme name="Custom 347">
      <a:dk1>
        <a:srgbClr val="114454"/>
      </a:dk1>
      <a:lt1>
        <a:srgbClr val="FFFFFF"/>
      </a:lt1>
      <a:dk2>
        <a:srgbClr val="5F6C70"/>
      </a:dk2>
      <a:lt2>
        <a:srgbClr val="CED5D8"/>
      </a:lt2>
      <a:accent1>
        <a:srgbClr val="114454"/>
      </a:accent1>
      <a:accent2>
        <a:srgbClr val="18637B"/>
      </a:accent2>
      <a:accent3>
        <a:srgbClr val="309AAD"/>
      </a:accent3>
      <a:accent4>
        <a:srgbClr val="165751"/>
      </a:accent4>
      <a:accent5>
        <a:srgbClr val="3B8D61"/>
      </a:accent5>
      <a:accent6>
        <a:srgbClr val="94BF6E"/>
      </a:accent6>
      <a:hlink>
        <a:srgbClr val="11445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